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AE5-734F-F64C-9154-692337AF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269A2-D2A7-FA43-B418-593D2E6FF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9F90-2976-1F46-A3AA-33A3FA9D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AFD6-90B1-6A47-A3ED-95D76FC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0AD2-620F-9147-AAF7-0E9EDB22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38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182B-914B-774F-AAB2-C92F5DA6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F1AB2-F812-7542-B31B-4BE419F6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34D0-4A27-AE4F-A954-08844C6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AB9B2-4D9F-1A4F-AA1B-CB39D14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66951-E397-5345-A33E-92CF72D5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4646B-7F41-CF49-A3EE-0C125ED90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EBF60-DA5D-A94B-A347-91778766A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26429-F312-C645-BFBF-6E41E4DF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3DC66-9F63-F642-A5BE-4A75962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C98E-DEB7-7E4C-BCD4-0D1C2B62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6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B62A-9210-004A-98C8-1D5D1D73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Powderfinger-Typ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768C-E0F1-9A4D-BDEC-7BA7CFC5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A0CC-FA0E-EA48-A7CC-006C0FB0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99BC-7A0D-E74B-891A-DB22EE2E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DD71-E777-504F-A975-7FA3B19D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56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21CF-3E6E-A14F-B8EF-75C37A26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DD81-762B-0B45-B767-7D9F37F4D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FC8F-5D1F-C047-973B-A8780DB8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AB49-8B60-6042-992F-FE95404D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6EB1-F6EE-9549-83AB-CE673176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44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F7DA-09EF-4842-A780-3F1C945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8843-7ED9-964E-AE50-1AF64A906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EB606-0983-4E48-AD06-05D3442AF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1ED13-8930-D540-BF39-6608A894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5C11B-DDAF-9A4C-81E9-1E345B0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053A5-889C-2A4F-BF30-4C9BC3C3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3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A54F-6B81-B742-8134-67710052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91148-FC02-274D-9B12-6B71A187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7CA5-6974-9B47-98CF-73AF0DFC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CD0C4-A558-534A-A98C-654F77CDA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02BA7-A4B7-4B4B-A29D-2DE42F39A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7CBE1-4737-FA4C-81A1-15108F72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FA2B6-0E0B-0345-8EE7-2620C7E0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1BC7E-F493-8945-A3C1-BA9D2436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22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D185-9DBC-364A-B8DC-ED12FD6A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E8E0C-0B8E-2F42-8B68-DE05F09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B00C5-634C-D649-A816-1427C9CF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74FA8-0617-D348-8DAD-13B320C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01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E9444-2445-204E-817F-373CE0E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3607F-2CA7-8F45-8BA7-886D5924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CFA4-CAE0-3342-8CB5-B8EE7C73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85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1329-3B59-C648-B5DE-110D3248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11DA-0CB7-E44B-A468-7C48F341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F5AA1-4054-7549-A21F-CE0C4C37C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06DA2-58B0-6C45-9681-53909B38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49D0A-7204-094D-A290-13EDF3F4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FDF85-F11A-1447-8155-512CADE3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4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21F6-2C05-974D-8CD2-5D0F78E0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32B54-2904-924E-AD1D-D5DEACD29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BD532-93F9-1F4A-85A6-A1AF72C72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1A08D-5BDE-4E4F-99E1-9448D29A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8F8BE-B1FF-654A-855B-CA6D1942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14AAE-5973-5A44-B8A3-DBBBB8FA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6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F31FB-7909-7443-9F95-A075DB35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42C1B-1073-6B40-A4DE-4BBFCAEA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D2B72-3B1B-7C44-B867-D42F0C3C3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60A1-D63E-F64F-A15D-5950A1B6B485}" type="datetimeFigureOut">
              <a:rPr lang="en-AU" smtClean="0"/>
              <a:t>6/6/19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8E759-464F-A74F-AD72-1E2CD8FD6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7747-E721-0D49-8BE4-2B0D5D4C8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9A65-5892-E145-B96E-EA3EFB607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7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B2FA-723B-AF4D-AB10-70698A7EF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30 Years of BGP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50DA0-A2EE-BF48-AFF3-7C4D18231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AU" sz="7000" b="1" dirty="0">
                <a:latin typeface="Powderfinger Type" panose="02020709070000000403" pitchFamily="49" charset="77"/>
              </a:rPr>
              <a:t>Design Expectations vs. Deployment Reality in Protocol Development</a:t>
            </a:r>
            <a:r>
              <a:rPr lang="en-AU" sz="7000" dirty="0">
                <a:effectLst/>
                <a:latin typeface="Powderfinger Type" panose="02020709070000000403" pitchFamily="49" charset="77"/>
              </a:rPr>
              <a:t> </a:t>
            </a:r>
          </a:p>
          <a:p>
            <a:endParaRPr lang="en-AU" dirty="0">
              <a:latin typeface="Powderfinger Type" panose="02020709070000000403" pitchFamily="49" charset="77"/>
            </a:endParaRPr>
          </a:p>
          <a:p>
            <a:pPr algn="r"/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AhnbergHand" pitchFamily="2" charset="0"/>
              </a:rPr>
              <a:t>APNIC</a:t>
            </a:r>
          </a:p>
          <a:p>
            <a:pPr algn="r"/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AhnbergHand" pitchFamily="2" charset="0"/>
              </a:rPr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426680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469D-DFB0-BE44-B894-E344B0AB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does BGP still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EA9C-4E04-6243-BAA6-1042D0D0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It’s a Hop-by-Hop protocol</a:t>
            </a:r>
          </a:p>
          <a:p>
            <a:pPr lvl="1"/>
            <a:r>
              <a:rPr lang="en-AU" dirty="0"/>
              <a:t>This allows new behaviours to be deployed on an incremental basis, as long as there is a “tunnelling” capability to pass through legacy speakers</a:t>
            </a:r>
          </a:p>
          <a:p>
            <a:pPr lvl="2"/>
            <a:r>
              <a:rPr lang="en-AU" dirty="0"/>
              <a:t>A classic example is the 2-byte to 4-byte AS number transition in BGP</a:t>
            </a:r>
          </a:p>
          <a:p>
            <a:r>
              <a:rPr lang="en-AU" dirty="0"/>
              <a:t>It’s layered above a generic reliable stream transport</a:t>
            </a:r>
          </a:p>
          <a:p>
            <a:pPr lvl="1"/>
            <a:r>
              <a:rPr lang="en-AU" dirty="0"/>
              <a:t>Arbitrary message sizes are supportable</a:t>
            </a:r>
          </a:p>
          <a:p>
            <a:pPr lvl="1"/>
            <a:r>
              <a:rPr lang="en-AU" dirty="0"/>
              <a:t>No need to refresh sent information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056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CCAC-B813-7943-93DB-D52C3D2D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0112-D077-8444-9986-116414CD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BGP was an evolution of the earlier EGP protocol (developed in 1982 by Eric Rosen and Dave Mills)</a:t>
            </a:r>
          </a:p>
          <a:p>
            <a:r>
              <a:rPr lang="en-AU" b="1" dirty="0"/>
              <a:t>BGP-1</a:t>
            </a:r>
            <a:r>
              <a:rPr lang="en-AU" dirty="0"/>
              <a:t> – RFC 1105, June 1989, Kirk Lougheed, </a:t>
            </a:r>
            <a:r>
              <a:rPr lang="en-AU" dirty="0" err="1"/>
              <a:t>Yakov</a:t>
            </a:r>
            <a:r>
              <a:rPr lang="en-AU" dirty="0"/>
              <a:t> </a:t>
            </a:r>
            <a:r>
              <a:rPr lang="en-AU" dirty="0" err="1"/>
              <a:t>Rekhter</a:t>
            </a:r>
            <a:endParaRPr lang="en-AU" dirty="0"/>
          </a:p>
          <a:p>
            <a:pPr lvl="1"/>
            <a:r>
              <a:rPr lang="en-AU" dirty="0"/>
              <a:t>TCP-based message exchange protocol, based on distance vector routing algorithm with explicit path attributes</a:t>
            </a:r>
          </a:p>
          <a:p>
            <a:r>
              <a:rPr lang="en-AU" b="1" dirty="0"/>
              <a:t>BGP-3</a:t>
            </a:r>
            <a:r>
              <a:rPr lang="en-AU" dirty="0"/>
              <a:t> – RFC1267, October 1991, Kirk Lougheed, </a:t>
            </a:r>
            <a:r>
              <a:rPr lang="en-AU" dirty="0" err="1"/>
              <a:t>Yakov</a:t>
            </a:r>
            <a:r>
              <a:rPr lang="en-AU" dirty="0"/>
              <a:t> </a:t>
            </a:r>
            <a:r>
              <a:rPr lang="en-AU" dirty="0" err="1"/>
              <a:t>Rekhter</a:t>
            </a:r>
            <a:endParaRPr lang="en-AU" dirty="0"/>
          </a:p>
          <a:p>
            <a:pPr lvl="1"/>
            <a:r>
              <a:rPr lang="en-AU" dirty="0"/>
              <a:t>Essentially a clarification and minor tweaks to the basic concepts used in BGP</a:t>
            </a:r>
          </a:p>
          <a:p>
            <a:r>
              <a:rPr lang="en-AU" b="1" dirty="0"/>
              <a:t>BGP-4</a:t>
            </a:r>
            <a:r>
              <a:rPr lang="en-AU" dirty="0"/>
              <a:t> – RFC 1654, July 1994, </a:t>
            </a:r>
            <a:r>
              <a:rPr lang="en-AU" dirty="0" err="1"/>
              <a:t>Yakov</a:t>
            </a:r>
            <a:r>
              <a:rPr lang="en-AU" dirty="0"/>
              <a:t> </a:t>
            </a:r>
            <a:r>
              <a:rPr lang="en-AU" dirty="0" err="1"/>
              <a:t>Rekhter</a:t>
            </a:r>
            <a:r>
              <a:rPr lang="en-AU" dirty="0"/>
              <a:t>, Tony Li</a:t>
            </a:r>
          </a:p>
          <a:p>
            <a:pPr lvl="1"/>
            <a:r>
              <a:rPr lang="en-AU" dirty="0"/>
              <a:t>Added CIDR (explicit prefix lengths) and proxy aggregation</a:t>
            </a:r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7AAAF-38D6-F540-AD3B-6FA621E5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22" y="70210"/>
            <a:ext cx="1494996" cy="175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17C03-77C7-1F44-8EEB-73D9386B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704" y="70209"/>
            <a:ext cx="1494996" cy="175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BEF03-38EE-5F49-A01B-0C6FA1AA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252" y="70208"/>
            <a:ext cx="1494996" cy="17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09E8-6F7C-9C4C-A1E9-62C17605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Containing the Routing “Explosion”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841F-44B1-A54C-9007-CCE340C3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469" cy="4351338"/>
          </a:xfrm>
        </p:spPr>
        <p:txBody>
          <a:bodyPr/>
          <a:lstStyle/>
          <a:p>
            <a:r>
              <a:rPr lang="en-AU" dirty="0"/>
              <a:t>IETF ROAD  Efforts in 1992 (RFC1380)</a:t>
            </a:r>
          </a:p>
          <a:p>
            <a:pPr lvl="1"/>
            <a:r>
              <a:rPr lang="en-AU" dirty="0"/>
              <a:t>Predicted exhaustion of IPv4 addresses and scaling explosion of inter-domain routing</a:t>
            </a:r>
          </a:p>
          <a:p>
            <a:r>
              <a:rPr lang="en-AU" dirty="0"/>
              <a:t>The chosen “solution” was to drop the concept of address classes from BGP</a:t>
            </a:r>
          </a:p>
          <a:p>
            <a:r>
              <a:rPr lang="en-AU" dirty="0"/>
              <a:t>It (sort of) worked</a:t>
            </a:r>
          </a:p>
        </p:txBody>
      </p:sp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A2126192-F909-FA40-8697-F5FD993ACF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27" y="1690688"/>
            <a:ext cx="4133456" cy="35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09E8-6F7C-9C4C-A1E9-62C17605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Containing the Routing “Explosion”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841F-44B1-A54C-9007-CCE340C3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5469" cy="4351338"/>
          </a:xfrm>
        </p:spPr>
        <p:txBody>
          <a:bodyPr/>
          <a:lstStyle/>
          <a:p>
            <a:r>
              <a:rPr lang="en-AU" dirty="0"/>
              <a:t>IETF ROAD  Efforts in 1992 (RFC1380)</a:t>
            </a:r>
          </a:p>
          <a:p>
            <a:pPr lvl="1"/>
            <a:r>
              <a:rPr lang="en-AU" dirty="0"/>
              <a:t>Predicted exhaustion of IPv4 addresses and scaling explosion of inter-domain routing</a:t>
            </a:r>
          </a:p>
          <a:p>
            <a:r>
              <a:rPr lang="en-AU" dirty="0"/>
              <a:t>The chosen “solution” was to drop the concept of address classes from BGP</a:t>
            </a:r>
          </a:p>
          <a:p>
            <a:r>
              <a:rPr lang="en-AU" dirty="0"/>
              <a:t>It (sort of) worked</a:t>
            </a:r>
          </a:p>
        </p:txBody>
      </p:sp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id="{A2126192-F909-FA40-8697-F5FD993ACF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27" y="1690688"/>
            <a:ext cx="4133456" cy="35644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2077D9-8184-224A-B139-F930757F8775}"/>
              </a:ext>
            </a:extLst>
          </p:cNvPr>
          <p:cNvCxnSpPr>
            <a:cxnSpLocks/>
          </p:cNvCxnSpPr>
          <p:nvPr/>
        </p:nvCxnSpPr>
        <p:spPr>
          <a:xfrm flipV="1">
            <a:off x="7533027" y="1602828"/>
            <a:ext cx="2283635" cy="3379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9ECC58-F170-9B41-97A0-43B64C1C2E32}"/>
              </a:ext>
            </a:extLst>
          </p:cNvPr>
          <p:cNvCxnSpPr/>
          <p:nvPr/>
        </p:nvCxnSpPr>
        <p:spPr>
          <a:xfrm flipV="1">
            <a:off x="9217572" y="1690688"/>
            <a:ext cx="2698269" cy="23106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9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1636-3630-FD4F-A37A-5D19EEC3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and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A0ABD-3EAF-5D45-BE72-A5C3793B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While the IETF adopted the IPv6 address architecture for the address exhaustion issue, it was unable to find an IPv6 routing architecture that had similar scaling properties</a:t>
            </a:r>
          </a:p>
          <a:p>
            <a:pPr lvl="1"/>
            <a:r>
              <a:rPr lang="en-AU" dirty="0"/>
              <a:t>IETF efforts to impose a routing hierarchy (TLAs and sub-TLAs – RFC 2928) got nowhere! </a:t>
            </a:r>
          </a:p>
          <a:p>
            <a:r>
              <a:rPr lang="en-AU" dirty="0"/>
              <a:t>So we just used BGP for IPv6 in the same way as we used BGP for IPv4</a:t>
            </a:r>
          </a:p>
          <a:p>
            <a:pPr lvl="1"/>
            <a:r>
              <a:rPr lang="en-AU" dirty="0"/>
              <a:t>Address allocation policies that allocated ‘independent’ address blocks of /35 or larger</a:t>
            </a:r>
          </a:p>
          <a:p>
            <a:pPr lvl="1"/>
            <a:r>
              <a:rPr lang="en-AU" dirty="0"/>
              <a:t>ISP traffic engineering and hijack “defence” by advertising /48s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04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BB21-87A5-1F47-B5DD-D99EC432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BGP isn’t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E081-17D3-A94C-BF86-31160C114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Session insecurity</a:t>
            </a:r>
          </a:p>
          <a:p>
            <a:r>
              <a:rPr lang="en-AU" dirty="0"/>
              <a:t>Payload insecurity</a:t>
            </a:r>
          </a:p>
          <a:p>
            <a:r>
              <a:rPr lang="en-AU" dirty="0"/>
              <a:t>Protocol instability</a:t>
            </a:r>
          </a:p>
          <a:p>
            <a:r>
              <a:rPr lang="en-AU" dirty="0"/>
              <a:t>Sparseness of signalling</a:t>
            </a:r>
          </a:p>
          <a:p>
            <a:r>
              <a:rPr lang="en-AU" dirty="0"/>
              <a:t>No ability to distinguish between topology maintenance and policy negotiation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02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B4A8-2123-184E-A0D2-44732F97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generates inertia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B1D59-0FBF-974E-BC8F-4A3DBA856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402180"/>
          </a:xfrm>
        </p:spPr>
        <p:txBody>
          <a:bodyPr/>
          <a:lstStyle/>
          <a:p>
            <a:r>
              <a:rPr lang="en-AU" dirty="0"/>
              <a:t>BGP-4 was introduces when the routing table contains ~ 20K entries – it is now ~800K entries</a:t>
            </a:r>
          </a:p>
          <a:p>
            <a:r>
              <a:rPr lang="en-AU" dirty="0"/>
              <a:t>The network carries some 75K ASNs</a:t>
            </a:r>
          </a:p>
          <a:p>
            <a:r>
              <a:rPr lang="en-AU" dirty="0"/>
              <a:t>Changing the internet to use a new common IDR protocol would be incredibly challenging – something would need to break to force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EC713-AACE-CB44-B111-22EF0FAE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3108"/>
            <a:ext cx="5722998" cy="38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8E71-8C55-6A4A-8291-61EF4ED0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BGP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6AD8-292F-214F-ADB4-0857FCFE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7193" cy="4351338"/>
          </a:xfrm>
        </p:spPr>
        <p:txBody>
          <a:bodyPr/>
          <a:lstStyle/>
          <a:p>
            <a:r>
              <a:rPr lang="en-AU" dirty="0"/>
              <a:t>BGP has scaled because the protocol only passes changes</a:t>
            </a:r>
          </a:p>
          <a:p>
            <a:r>
              <a:rPr lang="en-AU" dirty="0"/>
              <a:t>As long as the change rate is low the BGP load is low</a:t>
            </a:r>
          </a:p>
          <a:p>
            <a:r>
              <a:rPr lang="en-AU" dirty="0"/>
              <a:t>And the inter-AS topology of the Internet works in BGP’s </a:t>
            </a:r>
            <a:r>
              <a:rPr lang="en-AU" dirty="0" err="1"/>
              <a:t>favor</a:t>
            </a:r>
            <a:endParaRPr lang="en-AU" dirty="0"/>
          </a:p>
          <a:p>
            <a:r>
              <a:rPr lang="en-AU" dirty="0"/>
              <a:t>And this has allowed BGP to grow well beyond the original  design expectations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01146A8-AF43-6A47-9C84-1815F60E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943" y="365125"/>
            <a:ext cx="4849050" cy="2879124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8859E30-02BB-6F41-A66D-6958B2DD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43" y="3244249"/>
            <a:ext cx="5179398" cy="33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8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1BA9-419D-4D45-8ABA-90A4A795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Expectations vs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BBFF-728A-B74E-8F18-3F6CB78C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Session lifetime</a:t>
            </a:r>
          </a:p>
          <a:p>
            <a:pPr lvl="1"/>
            <a:r>
              <a:rPr lang="en-AU" dirty="0"/>
              <a:t>Expectations of short session lifetimes – experience of longevity</a:t>
            </a:r>
          </a:p>
          <a:p>
            <a:r>
              <a:rPr lang="en-AU" dirty="0"/>
              <a:t>Session Security</a:t>
            </a:r>
          </a:p>
          <a:p>
            <a:pPr lvl="1"/>
            <a:r>
              <a:rPr lang="en-AU" dirty="0"/>
              <a:t>Expectation of routing being a public function  - experience of session attack</a:t>
            </a:r>
          </a:p>
          <a:p>
            <a:r>
              <a:rPr lang="en-AU" dirty="0"/>
              <a:t>Payload Integrity</a:t>
            </a:r>
          </a:p>
          <a:p>
            <a:pPr lvl="1"/>
            <a:r>
              <a:rPr lang="en-AU" dirty="0"/>
              <a:t>Expectations of mutual trust – experience of malicious and negligent attack</a:t>
            </a:r>
          </a:p>
          <a:p>
            <a:r>
              <a:rPr lang="en-AU" dirty="0"/>
              <a:t>Protocol Performance</a:t>
            </a:r>
          </a:p>
          <a:p>
            <a:pPr lvl="1"/>
            <a:r>
              <a:rPr lang="en-AU" dirty="0"/>
              <a:t>Expectations of slow performance – experience of more demanding environments</a:t>
            </a:r>
          </a:p>
          <a:p>
            <a:r>
              <a:rPr lang="en-AU" dirty="0"/>
              <a:t>Error Handling</a:t>
            </a:r>
          </a:p>
          <a:p>
            <a:pPr lvl="1"/>
            <a:r>
              <a:rPr lang="en-AU" dirty="0"/>
              <a:t>Expectations of “clear session” as the universal solution – experience required better recovery without session teardown</a:t>
            </a:r>
          </a:p>
          <a:p>
            <a:r>
              <a:rPr lang="en-AU" dirty="0"/>
              <a:t>Use</a:t>
            </a:r>
          </a:p>
          <a:p>
            <a:pPr lvl="1"/>
            <a:r>
              <a:rPr lang="en-AU" dirty="0"/>
              <a:t>Expectations of topology maintenance – experience of 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422622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575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AhnbergHand</vt:lpstr>
      <vt:lpstr>Arial</vt:lpstr>
      <vt:lpstr>Calibri</vt:lpstr>
      <vt:lpstr>Calibri Light</vt:lpstr>
      <vt:lpstr>Powderfinger Type</vt:lpstr>
      <vt:lpstr>Powderfinger-Type</vt:lpstr>
      <vt:lpstr>Office Theme</vt:lpstr>
      <vt:lpstr>30 Years of BGP</vt:lpstr>
      <vt:lpstr>In the Beginning…</vt:lpstr>
      <vt:lpstr>Containing the Routing “Explosion”</vt:lpstr>
      <vt:lpstr>Containing the Routing “Explosion”</vt:lpstr>
      <vt:lpstr>IPv6 and BGP</vt:lpstr>
      <vt:lpstr>BGP isn’t perfect</vt:lpstr>
      <vt:lpstr>Scale generates inertia</vt:lpstr>
      <vt:lpstr>BGP Scaling</vt:lpstr>
      <vt:lpstr>Expectations vs Deployment</vt:lpstr>
      <vt:lpstr>Why does BGP still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Years of BGP</dc:title>
  <dc:creator>Geoff Huston</dc:creator>
  <cp:lastModifiedBy>Geoff Huston</cp:lastModifiedBy>
  <cp:revision>8</cp:revision>
  <dcterms:created xsi:type="dcterms:W3CDTF">2019-05-31T08:27:19Z</dcterms:created>
  <dcterms:modified xsi:type="dcterms:W3CDTF">2019-06-06T05:50:11Z</dcterms:modified>
</cp:coreProperties>
</file>